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5203D6D-166F-4A96-9669-7F52C4C3DFF8}" type="datetimeFigureOut">
              <a:rPr lang="it-IT" smtClean="0"/>
              <a:t>20/04/2017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9058DE1-E32D-467A-9274-57F369C4E378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041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3D6D-166F-4A96-9669-7F52C4C3DFF8}" type="datetimeFigureOut">
              <a:rPr lang="it-IT" smtClean="0"/>
              <a:t>20/04/2017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8DE1-E32D-467A-9274-57F369C4E3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8244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3D6D-166F-4A96-9669-7F52C4C3DFF8}" type="datetimeFigureOut">
              <a:rPr lang="it-IT" smtClean="0"/>
              <a:t>20/04/2017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8DE1-E32D-467A-9274-57F369C4E378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001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3D6D-166F-4A96-9669-7F52C4C3DFF8}" type="datetimeFigureOut">
              <a:rPr lang="it-IT" smtClean="0"/>
              <a:t>20/04/2017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8DE1-E32D-467A-9274-57F369C4E378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791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3D6D-166F-4A96-9669-7F52C4C3DFF8}" type="datetimeFigureOut">
              <a:rPr lang="it-IT" smtClean="0"/>
              <a:t>20/04/2017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8DE1-E32D-467A-9274-57F369C4E3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7903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3D6D-166F-4A96-9669-7F52C4C3DFF8}" type="datetimeFigureOut">
              <a:rPr lang="it-IT" smtClean="0"/>
              <a:t>20/04/2017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8DE1-E32D-467A-9274-57F369C4E378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503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3D6D-166F-4A96-9669-7F52C4C3DFF8}" type="datetimeFigureOut">
              <a:rPr lang="it-IT" smtClean="0"/>
              <a:t>20/04/2017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8DE1-E32D-467A-9274-57F369C4E378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240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3D6D-166F-4A96-9669-7F52C4C3DFF8}" type="datetimeFigureOut">
              <a:rPr lang="it-IT" smtClean="0"/>
              <a:t>20/04/2017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8DE1-E32D-467A-9274-57F369C4E378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639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3D6D-166F-4A96-9669-7F52C4C3DFF8}" type="datetimeFigureOut">
              <a:rPr lang="it-IT" smtClean="0"/>
              <a:t>20/04/2017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8DE1-E32D-467A-9274-57F369C4E378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820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3D6D-166F-4A96-9669-7F52C4C3DFF8}" type="datetimeFigureOut">
              <a:rPr lang="it-IT" smtClean="0"/>
              <a:t>20/04/2017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8DE1-E32D-467A-9274-57F369C4E3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148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3D6D-166F-4A96-9669-7F52C4C3DFF8}" type="datetimeFigureOut">
              <a:rPr lang="it-IT" smtClean="0"/>
              <a:t>20/04/2017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8DE1-E32D-467A-9274-57F369C4E378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879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3D6D-166F-4A96-9669-7F52C4C3DFF8}" type="datetimeFigureOut">
              <a:rPr lang="it-IT" smtClean="0"/>
              <a:t>20/04/2017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8DE1-E32D-467A-9274-57F369C4E3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5138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3D6D-166F-4A96-9669-7F52C4C3DFF8}" type="datetimeFigureOut">
              <a:rPr lang="it-IT" smtClean="0"/>
              <a:t>20/04/2017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8DE1-E32D-467A-9274-57F369C4E378}" type="slidenum">
              <a:rPr lang="it-IT" smtClean="0"/>
              <a:t>‹N›</a:t>
            </a:fld>
            <a:endParaRPr lang="it-I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504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3D6D-166F-4A96-9669-7F52C4C3DFF8}" type="datetimeFigureOut">
              <a:rPr lang="it-IT" smtClean="0"/>
              <a:t>20/04/2017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8DE1-E32D-467A-9274-57F369C4E378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335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3D6D-166F-4A96-9669-7F52C4C3DFF8}" type="datetimeFigureOut">
              <a:rPr lang="it-IT" smtClean="0"/>
              <a:t>20/04/2017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8DE1-E32D-467A-9274-57F369C4E3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7776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3D6D-166F-4A96-9669-7F52C4C3DFF8}" type="datetimeFigureOut">
              <a:rPr lang="it-IT" smtClean="0"/>
              <a:t>20/04/2017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8DE1-E32D-467A-9274-57F369C4E378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388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3D6D-166F-4A96-9669-7F52C4C3DFF8}" type="datetimeFigureOut">
              <a:rPr lang="it-IT" smtClean="0"/>
              <a:t>20/04/2017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8DE1-E32D-467A-9274-57F369C4E3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4074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5203D6D-166F-4A96-9669-7F52C4C3DFF8}" type="datetimeFigureOut">
              <a:rPr lang="it-IT" smtClean="0"/>
              <a:t>20/04/2017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9058DE1-E32D-467A-9274-57F369C4E3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001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1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6" y="28937"/>
            <a:ext cx="12188825" cy="6856214"/>
          </a:xfrm>
          <a:prstGeom prst="rect">
            <a:avLst/>
          </a:prstGeom>
        </p:spPr>
      </p:pic>
      <p:grpSp>
        <p:nvGrpSpPr>
          <p:cNvPr id="28" name="Group 13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5" name="Rounded Rectangle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9" name="Picture 15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7" name="Rounded Rectangle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srgbClr val="171717">
                  <a:alpha val="82745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30" name="Picture 17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66511"/>
              </p:ext>
            </p:extLst>
          </p:nvPr>
        </p:nvGraphicFramePr>
        <p:xfrm>
          <a:off x="821078" y="516835"/>
          <a:ext cx="10568915" cy="5905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55175">
                  <a:extLst>
                    <a:ext uri="{9D8B030D-6E8A-4147-A177-3AD203B41FA5}">
                      <a16:colId xmlns:a16="http://schemas.microsoft.com/office/drawing/2014/main" val="1831360604"/>
                    </a:ext>
                  </a:extLst>
                </a:gridCol>
                <a:gridCol w="8013740">
                  <a:extLst>
                    <a:ext uri="{9D8B030D-6E8A-4147-A177-3AD203B41FA5}">
                      <a16:colId xmlns:a16="http://schemas.microsoft.com/office/drawing/2014/main" val="424997270"/>
                    </a:ext>
                  </a:extLst>
                </a:gridCol>
              </a:tblGrid>
              <a:tr h="599478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UNITA’ DI APPRENDIMENTO   </a:t>
                      </a:r>
                    </a:p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kern="0" dirty="0">
                          <a:effectLst/>
                        </a:rPr>
                        <a:t>Titolo </a:t>
                      </a:r>
                      <a:r>
                        <a:rPr lang="it-IT" sz="1200" b="1" i="1" kern="1800" dirty="0">
                          <a:effectLst/>
                        </a:rPr>
                        <a:t>Comporre insieme una fiaba nuova per raccontarla</a:t>
                      </a:r>
                      <a:endParaRPr lang="it-IT" sz="1200" b="1" i="1" kern="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Disciplina coinvolta    ITALIANO</a:t>
                      </a:r>
                      <a:endParaRPr lang="it-IT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779" marR="24779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141336"/>
                  </a:ext>
                </a:extLst>
              </a:tr>
              <a:tr h="6064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DATI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IDENTIFICATIVI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779" marR="247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 Ins. MARINACCIO   ANGELINA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Classe  1ª A  SCUOLA SECONDARIA I° RIPALIMOSANI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Anno  2016/17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779" marR="24779" marT="0" marB="0"/>
                </a:tc>
                <a:extLst>
                  <a:ext uri="{0D108BD9-81ED-4DB2-BD59-A6C34878D82A}">
                    <a16:rowId xmlns:a16="http://schemas.microsoft.com/office/drawing/2014/main" val="1942055141"/>
                  </a:ext>
                </a:extLst>
              </a:tr>
              <a:tr h="2459132">
                <a:tc rowSpan="4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100"/>
                        <a:buFont typeface="+mj-lt"/>
                        <a:buAutoNum type="arabicParenR"/>
                      </a:pPr>
                      <a:r>
                        <a:rPr lang="it-IT" sz="1200" dirty="0">
                          <a:effectLst/>
                        </a:rPr>
                        <a:t>ARTICOLAZIONE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    DELL’APPRENDIMENTO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    UNITA RIO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779" marR="247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0" dirty="0">
                          <a:effectLst/>
                        </a:rPr>
                        <a:t>Riferimenti ai Documenti esterni e interni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nazionali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342900" algn="l"/>
                        </a:tabLst>
                      </a:pPr>
                      <a:r>
                        <a:rPr lang="it-IT" sz="1200" dirty="0">
                          <a:effectLst/>
                        </a:rPr>
                        <a:t>Profilo educativo, culturale e professionale dello studente alla fine del primo ciclo di istruzione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342900" algn="l"/>
                        </a:tabLst>
                      </a:pPr>
                      <a:r>
                        <a:rPr lang="it-IT" sz="1200" dirty="0">
                          <a:effectLst/>
                        </a:rPr>
                        <a:t>Indicazioni per il Curricolo per la scuola dell’infanzia e per il primo ciclo di istruzione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342900" algn="l"/>
                        </a:tabLst>
                      </a:pPr>
                      <a:r>
                        <a:rPr lang="it-IT" sz="1200" dirty="0">
                          <a:effectLst/>
                        </a:rPr>
                        <a:t>Documento tecnico per il nuovo obbligo di istruzione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b) europei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342900" algn="l"/>
                        </a:tabLst>
                      </a:pPr>
                      <a:r>
                        <a:rPr lang="it-IT" sz="1200" dirty="0">
                          <a:effectLst/>
                        </a:rPr>
                        <a:t>Risoluzione del Consiglio dell’UE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342900" algn="l"/>
                        </a:tabLst>
                      </a:pPr>
                      <a:r>
                        <a:rPr lang="it-IT" sz="1200" dirty="0">
                          <a:effectLst/>
                        </a:rPr>
                        <a:t>Memorandum sull’istruzione e la formazione permanente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342900" algn="l"/>
                        </a:tabLst>
                      </a:pPr>
                      <a:r>
                        <a:rPr lang="it-IT" sz="1200" dirty="0">
                          <a:effectLst/>
                        </a:rPr>
                        <a:t>Raccomandazione del Parlamento europeo e del Consiglio relativa a competenze chiave per l’apprendimento permanente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c) documenti di istituto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342900" algn="l"/>
                        </a:tabLst>
                      </a:pPr>
                      <a:r>
                        <a:rPr lang="it-IT" sz="1200" dirty="0">
                          <a:effectLst/>
                        </a:rPr>
                        <a:t>POF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342900" algn="l"/>
                        </a:tabLst>
                      </a:pPr>
                      <a:r>
                        <a:rPr lang="it-IT" sz="1200" dirty="0">
                          <a:effectLst/>
                        </a:rPr>
                        <a:t>Curricolo verticale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779" marR="24779" marT="0" marB="0"/>
                </a:tc>
                <a:extLst>
                  <a:ext uri="{0D108BD9-81ED-4DB2-BD59-A6C34878D82A}">
                    <a16:rowId xmlns:a16="http://schemas.microsoft.com/office/drawing/2014/main" val="1071700527"/>
                  </a:ext>
                </a:extLst>
              </a:tr>
              <a:tr h="81229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0" dirty="0">
                          <a:effectLst/>
                        </a:rPr>
                        <a:t>COMPETENZE  trasversali CHIAVE DI CITTADINANZA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Comunicazione nella madrelingua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Competenza digitale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Competenze sociali e civiche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779" marR="24779" marT="0" marB="0"/>
                </a:tc>
                <a:extLst>
                  <a:ext uri="{0D108BD9-81ED-4DB2-BD59-A6C34878D82A}">
                    <a16:rowId xmlns:a16="http://schemas.microsoft.com/office/drawing/2014/main" val="848853681"/>
                  </a:ext>
                </a:extLst>
              </a:tr>
              <a:tr h="50156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0" dirty="0">
                          <a:effectLst/>
                        </a:rPr>
                        <a:t>COMPITO UNITARIO DI APPRENDIMENTO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Dopo avere studiato il genere narrativo “la fiaba”, con la conoscenza delle funzioni di </a:t>
                      </a:r>
                      <a:r>
                        <a:rPr lang="it-IT" sz="1200" dirty="0" err="1">
                          <a:effectLst/>
                        </a:rPr>
                        <a:t>Propp</a:t>
                      </a:r>
                      <a:r>
                        <a:rPr lang="it-IT" sz="1200" dirty="0">
                          <a:effectLst/>
                        </a:rPr>
                        <a:t>, crearne una a più mani.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779" marR="24779" marT="0" marB="0"/>
                </a:tc>
                <a:extLst>
                  <a:ext uri="{0D108BD9-81ED-4DB2-BD59-A6C34878D82A}">
                    <a16:rowId xmlns:a16="http://schemas.microsoft.com/office/drawing/2014/main" val="33406264"/>
                  </a:ext>
                </a:extLst>
              </a:tr>
              <a:tr h="81229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42030" algn="ctr"/>
                        </a:tabLst>
                      </a:pPr>
                      <a:r>
                        <a:rPr lang="it-IT" sz="1200" dirty="0">
                          <a:effectLst/>
                        </a:rPr>
                        <a:t>OBIETTIVI FORMATIVI RIFERITI AL COMPITO UNITARIO DI APPRENDIENTO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42030" algn="ctr"/>
                        </a:tabLst>
                      </a:pPr>
                      <a:r>
                        <a:rPr lang="it-IT" sz="1200" dirty="0">
                          <a:effectLst/>
                        </a:rPr>
                        <a:t>L’alunno: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3542030" algn="ctr"/>
                        </a:tabLst>
                      </a:pPr>
                      <a:r>
                        <a:rPr lang="it-IT" sz="1200" dirty="0">
                          <a:effectLst/>
                        </a:rPr>
                        <a:t>scrive con fantasia e con equilibrio fiabe;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3542030" algn="ctr"/>
                        </a:tabLst>
                      </a:pPr>
                      <a:r>
                        <a:rPr lang="it-IT" sz="1200" dirty="0">
                          <a:effectLst/>
                        </a:rPr>
                        <a:t>racconta e drammatizza una fiaba.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779" marR="24779" marT="0" marB="0"/>
                </a:tc>
                <a:extLst>
                  <a:ext uri="{0D108BD9-81ED-4DB2-BD59-A6C34878D82A}">
                    <a16:rowId xmlns:a16="http://schemas.microsoft.com/office/drawing/2014/main" val="1893928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7972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08383" y="740223"/>
            <a:ext cx="4757530" cy="554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it-IT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Metodi</a:t>
            </a:r>
            <a:r>
              <a:rPr lang="it-IT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it-IT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Lezione frontale e guidata, utilizzo della LIM, esposizione di contenuti, lavoro individuale e di gruppo.</a:t>
            </a:r>
            <a:endParaRPr lang="it-IT" sz="16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Tempi  </a:t>
            </a:r>
            <a:r>
              <a:rPr lang="it-IT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febbraio-marzo</a:t>
            </a:r>
          </a:p>
          <a:p>
            <a:r>
              <a:rPr lang="it-IT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Soluzioni organizzative</a:t>
            </a:r>
            <a:r>
              <a:rPr lang="it-IT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it-IT" sz="16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Fase 1</a:t>
            </a:r>
            <a:r>
              <a:rPr lang="it-IT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it-IT" sz="1600" i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it-IT" sz="1600" i="1" dirty="0">
                <a:ea typeface="Times New Roman" panose="02020603050405020304" pitchFamily="18" charset="0"/>
              </a:rPr>
              <a:t>Nonna, raccontami una storia</a:t>
            </a:r>
            <a:r>
              <a:rPr lang="it-IT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Si leggano agli alunni le fiabe, quelle classiche, le più conosciute, ma si lasci che i ragazzi ne scoprano anche altre, quelle nordiche e quelle orientali: fiabe popolari che vogliono sognare il riscatto dei poveri, come </a:t>
            </a:r>
            <a:r>
              <a:rPr lang="it-IT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Cenerentola.</a:t>
            </a:r>
            <a:r>
              <a:rPr lang="it-IT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Fiabe che mettono in guardia dal pericolo, come </a:t>
            </a:r>
            <a:r>
              <a:rPr lang="it-IT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Cappuccetto Rosso</a:t>
            </a:r>
            <a:r>
              <a:rPr lang="it-IT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it-IT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it-IT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 fiabe della paura, che spaventano ed insegnano a non inoltrarsi in luoghi pericolosi e sconosciuti; fiabe che vogliono dare una ragione dei fenomeni una volta inspiegabili. Una volta lette alcune fiabe classiche e raccontate altre di respiro locale, l’insegnante prova a farle </a:t>
            </a:r>
            <a:r>
              <a:rPr lang="it-IT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catalogare</a:t>
            </a:r>
            <a:r>
              <a:rPr lang="it-IT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poi le fa </a:t>
            </a:r>
            <a:r>
              <a:rPr lang="it-IT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analizzare</a:t>
            </a:r>
            <a:r>
              <a:rPr lang="it-IT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nei componenti che più le caratterizzano: la presenza di personaggi fantastici, di elementi magici del buono e del cattivo, dell’amico dell’uno e dell’altro, di un lieto fine. Gli alunni capiranno che questi elementi compongono la fiaba, che non confonderanno più con la favola.</a:t>
            </a:r>
            <a:r>
              <a:rPr lang="it-IT" sz="1600" i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it-IT" sz="16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739" y="1394791"/>
            <a:ext cx="5194934" cy="389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73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22852" y="662754"/>
            <a:ext cx="109330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Fase 2. </a:t>
            </a:r>
            <a:r>
              <a:rPr lang="it-IT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i="1" dirty="0">
                <a:ea typeface="Times New Roman" panose="02020603050405020304" pitchFamily="18" charset="0"/>
              </a:rPr>
              <a:t>Ognuno scrive la sua fiaba.</a:t>
            </a:r>
            <a:r>
              <a:rPr lang="it-IT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I ragazzi studiano qual è la struttura della fiaba, leggono sul testo scolastico e cercano su internet. L’insegnante fa scegliere ad ogni alunno almeno tre funzioni di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Propp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che si possono vedere sul cartellone costruito insieme, e ognuno si accinge ad inventare una fiaba.</a:t>
            </a:r>
            <a:r>
              <a:rPr lang="it-IT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28" y="1799130"/>
            <a:ext cx="3902176" cy="292605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93" y="1453596"/>
            <a:ext cx="3273189" cy="245489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466" y="3646148"/>
            <a:ext cx="3445565" cy="258417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330" y="3760299"/>
            <a:ext cx="3206565" cy="240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34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728870" y="708205"/>
            <a:ext cx="592372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it-IT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Fase 3.</a:t>
            </a:r>
            <a:endParaRPr lang="it-IT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1600" i="1" dirty="0">
                <a:ea typeface="Times New Roman" panose="02020603050405020304" pitchFamily="18" charset="0"/>
              </a:rPr>
              <a:t>I</a:t>
            </a:r>
            <a:r>
              <a:rPr lang="it-IT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it-IT" sz="1600" i="1" dirty="0">
                <a:ea typeface="Times New Roman" panose="02020603050405020304" pitchFamily="18" charset="0"/>
              </a:rPr>
              <a:t>ragazzi compongono la fiaba di classe e la raccontano. </a:t>
            </a:r>
            <a:r>
              <a:rPr lang="it-IT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L’insegnante esamina le fiabe singole. È la verifica intermedia, che serve per controllare l’apprendimento di ognuno e per continuare il lavoro con gli eventuali chiarimenti e le correzioni, soprattutto dell’aspetto formale. Ora, gli alunni fanno proposte per iniziare la fiaba in comune. Ognuno presenta un’idea; la classe vota e sceglie quella che sarà la fiaba da sviluppare, creata con l’apporto di tutti. In gruppo si scelgono i primi personaggi e l’ambiente; l’alunno che ha presentato la traccia scelta, inizia la scrittura del racconto, poi si formano i gruppi e, a turno, si costruisce la fiaba di classe. Si scelgono alcune funzioni di </a:t>
            </a:r>
            <a:r>
              <a:rPr lang="it-IT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Propp</a:t>
            </a:r>
            <a:r>
              <a:rPr lang="it-IT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 si applicano secondo il loro ordine.</a:t>
            </a:r>
            <a:r>
              <a:rPr lang="it-IT" sz="1600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it-IT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creazione della fiaba procede fino alla sua conclusione. Il lavoro viene tutto riletto e sistemato dal punto di vista della chiarezza e della correttezza ortografica, grammaticale e sintattica. Le espressioni saranno il più possibili personali e vi saranno dialoghi. Alla fine, gli alunni saranno pronti per leggere e raccontare la loro fiaba ad altri ragazzi. L’insegnante li allena alla buona lettura, chiara ed espressiva, anche facendo uso del registratore, poi invita i suoi alunni a raccontarla con le proprie parole, cercando di tenere viva l’attenzione e di usare la voce secondo i momenti narrativi: quelli della descrizione, quelli della narrazione, quelli della suspense, dei dialoghi.</a:t>
            </a:r>
            <a:endParaRPr lang="it-IT" sz="16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148" y="708205"/>
            <a:ext cx="2023203" cy="269760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992" y="954157"/>
            <a:ext cx="2425148" cy="181886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260" y="3144079"/>
            <a:ext cx="2223880" cy="296517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005" y="3474277"/>
            <a:ext cx="2057346" cy="27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43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030529"/>
              </p:ext>
            </p:extLst>
          </p:nvPr>
        </p:nvGraphicFramePr>
        <p:xfrm>
          <a:off x="834888" y="768627"/>
          <a:ext cx="10469216" cy="53936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69216">
                  <a:extLst>
                    <a:ext uri="{9D8B030D-6E8A-4147-A177-3AD203B41FA5}">
                      <a16:colId xmlns:a16="http://schemas.microsoft.com/office/drawing/2014/main" val="2361785462"/>
                    </a:ext>
                  </a:extLst>
                </a:gridCol>
              </a:tblGrid>
              <a:tr h="53936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i="1" kern="0" dirty="0">
                          <a:effectLst/>
                        </a:rPr>
                        <a:t>Verifica e valutazione </a:t>
                      </a:r>
                      <a:r>
                        <a:rPr lang="it-IT" sz="1600" kern="0" dirty="0">
                          <a:effectLst/>
                        </a:rPr>
                        <a:t>( riferimento alla rubrica  di valutazione disciplinare e di comportamento allegata)</a:t>
                      </a: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A.  L’insegnante, alla fine del primo momento del lavoro, propone un questionario con il quale assicurarsi che gli alunni hanno imparato le funzioni di </a:t>
                      </a:r>
                      <a:r>
                        <a:rPr lang="it-IT" sz="1600" dirty="0" err="1">
                          <a:effectLst/>
                        </a:rPr>
                        <a:t>Propp</a:t>
                      </a:r>
                      <a:r>
                        <a:rPr lang="it-IT" sz="1600" dirty="0">
                          <a:effectLst/>
                        </a:rPr>
                        <a:t>:</a:t>
                      </a:r>
                      <a:br>
                        <a:rPr lang="it-IT" sz="1600" dirty="0">
                          <a:effectLst/>
                        </a:rPr>
                      </a:br>
                      <a:r>
                        <a:rPr lang="it-IT" sz="1600" dirty="0">
                          <a:effectLst/>
                        </a:rPr>
                        <a:t>1. Spiega che cosa sono le funzioni di </a:t>
                      </a:r>
                      <a:r>
                        <a:rPr lang="it-IT" sz="1600" dirty="0" err="1">
                          <a:effectLst/>
                        </a:rPr>
                        <a:t>Propp</a:t>
                      </a:r>
                      <a:r>
                        <a:rPr lang="it-IT" sz="1600" dirty="0">
                          <a:effectLst/>
                        </a:rPr>
                        <a:t> (“l’operato di un personaggio determinato dal punto di vista del significato per lo svolgimento della vicenda“).</a:t>
                      </a:r>
                      <a:br>
                        <a:rPr lang="it-IT" sz="1600" dirty="0">
                          <a:effectLst/>
                        </a:rPr>
                      </a:br>
                      <a:r>
                        <a:rPr lang="it-IT" sz="1600" dirty="0">
                          <a:effectLst/>
                        </a:rPr>
                        <a:t>2. Elencane alcune in ordine.</a:t>
                      </a:r>
                      <a:br>
                        <a:rPr lang="it-IT" sz="1600" dirty="0">
                          <a:effectLst/>
                        </a:rPr>
                      </a:br>
                      <a:r>
                        <a:rPr lang="it-IT" sz="1600" dirty="0">
                          <a:effectLst/>
                        </a:rPr>
                        <a:t>3. Dai la definizione di queste: danneggiamento. Fornitura del mezzo magico. Riconoscimento dell’eroe. </a:t>
                      </a:r>
                      <a:br>
                        <a:rPr lang="it-IT" sz="1600" dirty="0">
                          <a:effectLst/>
                        </a:rPr>
                      </a:br>
                      <a:r>
                        <a:rPr lang="it-IT" sz="1600" dirty="0">
                          <a:effectLst/>
                        </a:rPr>
                        <a:t>La valutazione sarà accettabile se le risposte saranno esatte, anche se essenziali, eccellente, se le risposte saranno precise, chiare e complete nella definizione.</a:t>
                      </a:r>
                      <a:br>
                        <a:rPr lang="it-IT" sz="1600" dirty="0">
                          <a:effectLst/>
                        </a:rPr>
                      </a:br>
                      <a:r>
                        <a:rPr lang="it-IT" sz="1600" dirty="0">
                          <a:effectLst/>
                        </a:rPr>
                        <a:t>B.  Verifica importante è quella finale che consisterà nel fare di nuovo comporre una fiaba ad ogni alunno, che risponda a tutte le caratteristiche del genere, completa di alcune funzioni, di strategie narrative e che sia originale. La valutazione si attua secondo i criteri contemplati per la correzione della produzione scritta e che possono essere questi: per l’accettabilità: a) pochi errori ortografici; b) semplice, ma chiara esposizione; c) contenuto pertinente. Per l’eccellenza: a) correttezza formale; b) esposizione scorrevole e originale; c) lessico vario; d) contenuto ampio; e) rispondenza al genere letterario.</a:t>
                      </a:r>
                      <a:br>
                        <a:rPr lang="it-IT" sz="1600" dirty="0">
                          <a:effectLst/>
                        </a:rPr>
                      </a:br>
                      <a:r>
                        <a:rPr lang="it-IT" sz="1600" dirty="0">
                          <a:effectLst/>
                        </a:rPr>
                        <a:t>C. Un’ultima prova per la verifica e la valutazione consisterà nell’ultimo atto del lavoro: il racconto e la drammatizzazione della fiaba di classe ai compagni della scuola. In un incontro stabilito, i ragazzi illustrano  le fasi dell’attività che ha fatto realizzare la creazione della loro fiaba; infine, la raccontano, in un’esposizione curata nel contenuto e nell’espressione. L’insegnante valuterà le prestazione di ognuno.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3" marR="40263" marT="0" marB="0"/>
                </a:tc>
                <a:extLst>
                  <a:ext uri="{0D108BD9-81ED-4DB2-BD59-A6C34878D82A}">
                    <a16:rowId xmlns:a16="http://schemas.microsoft.com/office/drawing/2014/main" val="879600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7035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86678" y="2119197"/>
            <a:ext cx="104162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Documentazione delle competenze  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Presentazione in PPT della </a:t>
            </a:r>
            <a:r>
              <a:rPr lang="it-IT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drammatizzazione. </a:t>
            </a:r>
          </a:p>
          <a:p>
            <a:endParaRPr lang="it-IT" sz="2800" dirty="0">
              <a:latin typeface="Times New Roman" panose="02020603050405020304" pitchFamily="18" charset="0"/>
            </a:endParaRPr>
          </a:p>
          <a:p>
            <a:pPr algn="ctr"/>
            <a:r>
              <a:rPr lang="it-IT" sz="4400" b="1" dirty="0">
                <a:latin typeface="Times New Roman" panose="02020603050405020304" pitchFamily="18" charset="0"/>
              </a:rPr>
              <a:t>UNA FAMIGLIA MOVIMENTATA</a:t>
            </a:r>
            <a:endParaRPr lang="it-IT" sz="4400" b="1" dirty="0"/>
          </a:p>
        </p:txBody>
      </p:sp>
    </p:spTree>
    <p:extLst>
      <p:ext uri="{BB962C8B-B14F-4D97-AF65-F5344CB8AC3E}">
        <p14:creationId xmlns:p14="http://schemas.microsoft.com/office/powerpoint/2010/main" val="2567273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FINE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 CLASSE I </a:t>
            </a:r>
          </a:p>
          <a:p>
            <a:r>
              <a:rPr lang="it-IT" dirty="0"/>
              <a:t>SCUOLA SECONDARIA DI PRIMO GRADO</a:t>
            </a:r>
          </a:p>
          <a:p>
            <a:r>
              <a:rPr lang="it-IT" dirty="0"/>
              <a:t>RIPALIMOSANI</a:t>
            </a:r>
          </a:p>
        </p:txBody>
      </p:sp>
    </p:spTree>
    <p:extLst>
      <p:ext uri="{BB962C8B-B14F-4D97-AF65-F5344CB8AC3E}">
        <p14:creationId xmlns:p14="http://schemas.microsoft.com/office/powerpoint/2010/main" val="37793633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130</TotalTime>
  <Words>313</Words>
  <Application>Microsoft Office PowerPoint</Application>
  <PresentationFormat>Widescreen</PresentationFormat>
  <Paragraphs>48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3" baseType="lpstr">
      <vt:lpstr>Arial</vt:lpstr>
      <vt:lpstr>Calibri</vt:lpstr>
      <vt:lpstr>Garamond</vt:lpstr>
      <vt:lpstr>Symbol</vt:lpstr>
      <vt:lpstr>Times New Roman</vt:lpstr>
      <vt:lpstr>Organico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Angelina Marinaccio</dc:creator>
  <cp:lastModifiedBy>Angelina Marinaccio</cp:lastModifiedBy>
  <cp:revision>13</cp:revision>
  <dcterms:created xsi:type="dcterms:W3CDTF">2017-04-08T21:53:50Z</dcterms:created>
  <dcterms:modified xsi:type="dcterms:W3CDTF">2017-04-20T17:12:44Z</dcterms:modified>
</cp:coreProperties>
</file>